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68" r:id="rId2"/>
    <p:sldId id="260" r:id="rId3"/>
    <p:sldId id="289" r:id="rId4"/>
    <p:sldId id="290" r:id="rId5"/>
    <p:sldId id="293" r:id="rId6"/>
    <p:sldId id="294" r:id="rId7"/>
    <p:sldId id="295" r:id="rId8"/>
    <p:sldId id="296" r:id="rId9"/>
    <p:sldId id="297" r:id="rId10"/>
    <p:sldId id="291" r:id="rId11"/>
    <p:sldId id="299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05" autoAdjust="0"/>
  </p:normalViewPr>
  <p:slideViewPr>
    <p:cSldViewPr>
      <p:cViewPr varScale="1">
        <p:scale>
          <a:sx n="94" d="100"/>
          <a:sy n="94" d="100"/>
        </p:scale>
        <p:origin x="20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B8D60-B82F-4953-BCD9-ADB877275D0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D18A3-A0EB-423A-A25A-15135950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0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24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Rare species presence seemed to have consensus.</a:t>
            </a:r>
            <a:r>
              <a:rPr lang="en-US" baseline="0" dirty="0" smtClean="0"/>
              <a:t>  Possibly develop a rare species list and use existing databases to develop a table that we can report on a year basis for presence/absence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4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88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77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24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7CA33-A725-4506-A775-2F00C84199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5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Collected</a:t>
            </a:r>
            <a:r>
              <a:rPr lang="en-US" baseline="0" dirty="0" smtClean="0"/>
              <a:t> by fisheries agencies in the corridor…for some ratings of what is good, poor, fair need to be developed in order for us to start reporting out 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08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1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86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68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17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4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507029-C0B0-4E57-B55A-6026F380DE4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20574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St. Clair – Detroit River System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2020 – Indicator Status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2119" y="19987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94099" y="198106"/>
            <a:ext cx="4686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ish population status, production, and behavior</a:t>
            </a:r>
          </a:p>
          <a:p>
            <a:r>
              <a:rPr lang="en-US" dirty="0"/>
              <a:t>H</a:t>
            </a:r>
            <a:r>
              <a:rPr lang="en-US" dirty="0" smtClean="0"/>
              <a:t>uman behavior and satisfaction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979431" y="313477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13365" y="1146614"/>
            <a:ext cx="73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083980" y="1260213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30547" y="1153839"/>
            <a:ext cx="6263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Increased threatened, endangered, and species at risk abundance; </a:t>
            </a:r>
          </a:p>
          <a:p>
            <a:r>
              <a:rPr lang="en-US" dirty="0" smtClean="0"/>
              <a:t>Increased production of young-of-year fishes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11528" y="1750273"/>
            <a:ext cx="127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Priority Objective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819400" y="1973426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76600" y="1859827"/>
            <a:ext cx="5415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Identify and protect critical habitat areas for rare native </a:t>
            </a:r>
            <a:endParaRPr lang="en-US" dirty="0" smtClean="0"/>
          </a:p>
          <a:p>
            <a:r>
              <a:rPr lang="en-US" dirty="0" smtClean="0"/>
              <a:t>species </a:t>
            </a:r>
            <a:r>
              <a:rPr lang="en-US" dirty="0"/>
              <a:t>in main channel and tributaries 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295400" y="2731389"/>
          <a:ext cx="7610187" cy="204514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340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Indicator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Time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Frame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5-year catch per unit effort of juvenile lake sturgeon (&lt; 1000 mm)  </a:t>
                      </a:r>
                      <a:endParaRPr lang="en-US" sz="1400" dirty="0"/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Annually</a:t>
                      </a:r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Undetermined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Additional</a:t>
                      </a:r>
                      <a:r>
                        <a:rPr lang="en-US" sz="1400" baseline="0" dirty="0" smtClean="0"/>
                        <a:t> indicators</a:t>
                      </a:r>
                      <a:endParaRPr lang="en-US" sz="1400" dirty="0"/>
                    </a:p>
                  </a:txBody>
                  <a:tcPr marL="55896" marR="55896" marT="0" marB="0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Research and Monitoring need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Overall rating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55896" marR="55896" marT="0" marB="0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Undetermined</a:t>
                      </a:r>
                      <a:endParaRPr lang="en-US" sz="1400" b="1" dirty="0"/>
                    </a:p>
                  </a:txBody>
                  <a:tcPr marL="55896" marR="55896" marT="0" marB="0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1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209" y="374018"/>
            <a:ext cx="127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133600" y="494599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80640" y="399409"/>
            <a:ext cx="2647841" cy="687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 smtClean="0"/>
              <a:t>Additional indicators……</a:t>
            </a:r>
            <a:r>
              <a:rPr lang="en-US" dirty="0"/>
              <a:t> </a:t>
            </a:r>
          </a:p>
          <a:p>
            <a:pPr>
              <a:lnSpc>
                <a:spcPct val="115000"/>
              </a:lnSpc>
              <a:defRPr/>
            </a:pP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>
              <a:ea typeface="Calibri"/>
              <a:cs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64498"/>
              </p:ext>
            </p:extLst>
          </p:nvPr>
        </p:nvGraphicFramePr>
        <p:xfrm>
          <a:off x="1427480" y="1525327"/>
          <a:ext cx="7315200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4705">
                  <a:extLst>
                    <a:ext uri="{9D8B030D-6E8A-4147-A177-3AD203B41FA5}">
                      <a16:colId xmlns:a16="http://schemas.microsoft.com/office/drawing/2014/main" val="2827593516"/>
                    </a:ext>
                  </a:extLst>
                </a:gridCol>
                <a:gridCol w="2463466">
                  <a:extLst>
                    <a:ext uri="{9D8B030D-6E8A-4147-A177-3AD203B41FA5}">
                      <a16:colId xmlns:a16="http://schemas.microsoft.com/office/drawing/2014/main" val="1455511434"/>
                    </a:ext>
                  </a:extLst>
                </a:gridCol>
                <a:gridCol w="2297029">
                  <a:extLst>
                    <a:ext uri="{9D8B030D-6E8A-4147-A177-3AD203B41FA5}">
                      <a16:colId xmlns:a16="http://schemas.microsoft.com/office/drawing/2014/main" val="1359822134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Rare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Fish Species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Restoration</a:t>
                      </a:r>
                      <a:r>
                        <a:rPr lang="en-US" sz="2000" baseline="0" dirty="0" smtClean="0">
                          <a:effectLst/>
                          <a:latin typeface="+mn-lt"/>
                        </a:rPr>
                        <a:t> Plan Developed?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Critical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Habitat Identified?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8378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Northern </a:t>
                      </a:r>
                      <a:r>
                        <a:rPr lang="en-US" sz="2000" dirty="0" err="1" smtClean="0">
                          <a:effectLst/>
                          <a:latin typeface="+mn-lt"/>
                        </a:rPr>
                        <a:t>Madtom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No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Yes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6829765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Channel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Darter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No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7548747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Lake Sturgeon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Yes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95738641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Spotted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Sucker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No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No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47825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03680" y="46482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rare species (plants, mollusks, fish, </a:t>
            </a:r>
            <a:r>
              <a:rPr lang="en-US" dirty="0" smtClean="0"/>
              <a:t>reptiles &amp; amphibians</a:t>
            </a:r>
            <a:r>
              <a:rPr lang="en-US" dirty="0" smtClean="0"/>
              <a:t>) identified in SCDRS – threatened, endangered, special concern?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restoration plans developed for these species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</a:t>
            </a:r>
            <a:r>
              <a:rPr lang="en-US" dirty="0" smtClean="0"/>
              <a:t>of species in which critical habitat has been identified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85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209" y="374018"/>
            <a:ext cx="127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133600" y="494599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80640" y="399409"/>
            <a:ext cx="6420347" cy="1241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 smtClean="0"/>
              <a:t>The percent of threatened and endangered (fish, plants, mollusks, </a:t>
            </a:r>
          </a:p>
          <a:p>
            <a:pPr>
              <a:defRPr/>
            </a:pPr>
            <a:r>
              <a:rPr lang="en-US" dirty="0" err="1" smtClean="0"/>
              <a:t>herpetofauna</a:t>
            </a:r>
            <a:r>
              <a:rPr lang="en-US" dirty="0" smtClean="0"/>
              <a:t>) identified in the SCDRS in which critical habitat has </a:t>
            </a:r>
          </a:p>
          <a:p>
            <a:pPr>
              <a:defRPr/>
            </a:pPr>
            <a:r>
              <a:rPr lang="en-US" dirty="0" smtClean="0"/>
              <a:t>been identified</a:t>
            </a:r>
            <a:r>
              <a:rPr lang="en-US" dirty="0"/>
              <a:t> </a:t>
            </a:r>
          </a:p>
          <a:p>
            <a:pPr>
              <a:lnSpc>
                <a:spcPct val="115000"/>
              </a:lnSpc>
              <a:defRPr/>
            </a:pP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>
              <a:ea typeface="Calibri"/>
              <a:cs typeface="Times New Roman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185033"/>
              </p:ext>
            </p:extLst>
          </p:nvPr>
        </p:nvGraphicFramePr>
        <p:xfrm>
          <a:off x="1168400" y="2867203"/>
          <a:ext cx="7620000" cy="265480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1604000396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171418766"/>
                    </a:ext>
                  </a:extLst>
                </a:gridCol>
                <a:gridCol w="1501441">
                  <a:extLst>
                    <a:ext uri="{9D8B030D-6E8A-4147-A177-3AD203B41FA5}">
                      <a16:colId xmlns:a16="http://schemas.microsoft.com/office/drawing/2014/main" val="1911423156"/>
                    </a:ext>
                  </a:extLst>
                </a:gridCol>
                <a:gridCol w="1764631">
                  <a:extLst>
                    <a:ext uri="{9D8B030D-6E8A-4147-A177-3AD203B41FA5}">
                      <a16:colId xmlns:a16="http://schemas.microsoft.com/office/drawing/2014/main" val="3430075638"/>
                    </a:ext>
                  </a:extLst>
                </a:gridCol>
                <a:gridCol w="1417053">
                  <a:extLst>
                    <a:ext uri="{9D8B030D-6E8A-4147-A177-3AD203B41FA5}">
                      <a16:colId xmlns:a16="http://schemas.microsoft.com/office/drawing/2014/main" val="27569475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Metric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Poor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Fair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Good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Very Good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0556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Fish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60%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&gt; 60 – 80%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&gt; 80%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844627470"/>
                  </a:ext>
                </a:extLst>
              </a:tr>
              <a:tr h="424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991712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Mollusks</a:t>
                      </a:r>
                      <a:endParaRPr lang="en-US" dirty="0"/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2758987333"/>
                  </a:ext>
                </a:extLst>
              </a:tr>
              <a:tr h="211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Herpetofauna</a:t>
                      </a:r>
                      <a:endParaRPr lang="en-US" dirty="0"/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2698944015"/>
                  </a:ext>
                </a:extLst>
              </a:tr>
              <a:tr h="211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Birds</a:t>
                      </a:r>
                      <a:endParaRPr lang="en-US" dirty="0"/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101142998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18920" y="5785906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Notes from November workshop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Suggested as a potential indicator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58900" y="1370484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Example….20 fish species identified as threatened or endangered in the SCDRS by State/Province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Four species have critical habitat identified (Lake Sturgeon, Northern </a:t>
            </a:r>
            <a:r>
              <a:rPr lang="en-US" dirty="0" err="1" smtClean="0"/>
              <a:t>Madtom</a:t>
            </a:r>
            <a:r>
              <a:rPr lang="en-US" dirty="0" smtClean="0"/>
              <a:t>, Lake </a:t>
            </a:r>
            <a:r>
              <a:rPr lang="en-US" dirty="0" err="1" smtClean="0"/>
              <a:t>Chubsucker</a:t>
            </a:r>
            <a:r>
              <a:rPr lang="en-US" dirty="0" smtClean="0"/>
              <a:t>, </a:t>
            </a:r>
            <a:r>
              <a:rPr lang="en-US" dirty="0" err="1" smtClean="0"/>
              <a:t>Pugnose</a:t>
            </a:r>
            <a:r>
              <a:rPr lang="en-US" dirty="0" smtClean="0"/>
              <a:t> Shiner)</a:t>
            </a:r>
          </a:p>
        </p:txBody>
      </p:sp>
    </p:spTree>
    <p:extLst>
      <p:ext uri="{BB962C8B-B14F-4D97-AF65-F5344CB8AC3E}">
        <p14:creationId xmlns:p14="http://schemas.microsoft.com/office/powerpoint/2010/main" val="17433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3000" y="183561"/>
            <a:ext cx="78874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Indicator ratings and descriptions (TNC 2007) used for the </a:t>
            </a:r>
            <a:r>
              <a:rPr lang="en-US" dirty="0" smtClean="0"/>
              <a:t>St</a:t>
            </a:r>
            <a:r>
              <a:rPr lang="en-US" dirty="0"/>
              <a:t>. Clair-Detroit River </a:t>
            </a:r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(SCDRS) viability assessment. Points assigned and target ranges refer to </a:t>
            </a:r>
            <a:endParaRPr lang="en-US" dirty="0" smtClean="0"/>
          </a:p>
          <a:p>
            <a:r>
              <a:rPr lang="en-US" dirty="0" smtClean="0"/>
              <a:t>overall </a:t>
            </a:r>
            <a:r>
              <a:rPr lang="en-US" dirty="0"/>
              <a:t>condition based on the specific indicator ratings. Indicator ratings were </a:t>
            </a:r>
            <a:endParaRPr lang="en-US" dirty="0" smtClean="0"/>
          </a:p>
          <a:p>
            <a:r>
              <a:rPr lang="en-US" dirty="0" smtClean="0"/>
              <a:t>averaged </a:t>
            </a:r>
            <a:r>
              <a:rPr lang="en-US" dirty="0"/>
              <a:t>for target range condition (Pearsall et al. 2012, adapted from TNC 2003).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940287"/>
              </p:ext>
            </p:extLst>
          </p:nvPr>
        </p:nvGraphicFramePr>
        <p:xfrm>
          <a:off x="1171903" y="1532396"/>
          <a:ext cx="7467599" cy="4661916"/>
        </p:xfrm>
        <a:graphic>
          <a:graphicData uri="http://schemas.openxmlformats.org/drawingml/2006/table">
            <a:tbl>
              <a:tblPr firstRow="1" firstCol="1" bandRow="1"/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2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Indicator Rating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Description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Points Assigned to Indicators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Target Range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Very Good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The indicator is functioning at an ecologically desirable status and requires little human intervention.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4.0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3.75 - 4.0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Good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The indicator is functioning within its acceptable range of variation; it may require some human intervention.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3.5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3.0 – 3.745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3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Fair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The indicator lies outside its acceptable range of variation and requires human intervention. If unchecked, the target will be vulnerable to serious degradation.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2.5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1.75 - 2.995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Poor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Allowing the indicator to remain in this condition for an extended period will make restoration or preventing extirpation practically impossible.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1.0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 – 1.745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2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NA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Undetermined;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or data unavailable at this time.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52402"/>
              </p:ext>
            </p:extLst>
          </p:nvPr>
        </p:nvGraphicFramePr>
        <p:xfrm>
          <a:off x="1143000" y="6324600"/>
          <a:ext cx="7696200" cy="274320"/>
        </p:xfrm>
        <a:graphic>
          <a:graphicData uri="http://schemas.openxmlformats.org/drawingml/2006/table">
            <a:tbl>
              <a:tblPr firstRow="1" firstCol="1" bandRow="1"/>
              <a:tblGrid>
                <a:gridCol w="91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5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ill Sans MT" panose="020B0502020104020203" pitchFamily="34" charset="0"/>
                        </a:rPr>
                        <a:t>Trend:</a:t>
                      </a:r>
                      <a:endParaRPr lang="en-US" sz="24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Gill Sans MT" panose="020B0502020104020203" pitchFamily="34" charset="0"/>
                        </a:rPr>
                        <a:t>Improving</a:t>
                      </a:r>
                      <a:endParaRPr lang="en-US" sz="24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Gill Sans MT" panose="020B0502020104020203" pitchFamily="34" charset="0"/>
                        </a:rPr>
                        <a:t>Unchanging</a:t>
                      </a:r>
                      <a:endParaRPr lang="en-US" sz="240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ill Sans MT" panose="020B0502020104020203" pitchFamily="34" charset="0"/>
                        </a:rPr>
                        <a:t>Deteriorating</a:t>
                      </a:r>
                      <a:endParaRPr lang="en-US" sz="24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ill Sans MT" panose="020B0502020104020203" pitchFamily="34" charset="0"/>
                        </a:rPr>
                        <a:t>Undetermined</a:t>
                      </a:r>
                      <a:endParaRPr lang="en-US" sz="24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2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6200"/>
            <a:ext cx="6629400" cy="84005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/>
              </a:rPr>
              <a:t>10-Year Priority Objectives </a:t>
            </a:r>
            <a:r>
              <a:rPr lang="en-US" sz="1600" b="1" dirty="0" smtClean="0">
                <a:solidFill>
                  <a:schemeClr val="tx1"/>
                </a:solidFill>
                <a:effectLst/>
              </a:rPr>
              <a:t>(continued)</a:t>
            </a:r>
            <a:endParaRPr lang="en-US" sz="1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762000"/>
            <a:ext cx="79265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6"/>
            </a:pPr>
            <a:r>
              <a:rPr lang="en-US" sz="2000" dirty="0" smtClean="0"/>
              <a:t>Increase </a:t>
            </a:r>
            <a:r>
              <a:rPr lang="en-US" sz="2000" dirty="0"/>
              <a:t>riparian complexity/connectivity through increased softened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shorelines </a:t>
            </a:r>
            <a:r>
              <a:rPr lang="en-US" sz="2000" dirty="0"/>
              <a:t>and native riparian </a:t>
            </a:r>
            <a:r>
              <a:rPr lang="en-US" sz="2000" dirty="0" smtClean="0"/>
              <a:t>vegetation</a:t>
            </a:r>
          </a:p>
          <a:p>
            <a:endParaRPr lang="en-US" sz="2000" dirty="0"/>
          </a:p>
          <a:p>
            <a:pPr marL="457200" indent="-457200">
              <a:buAutoNum type="arabicPeriod" startAt="7"/>
            </a:pPr>
            <a:r>
              <a:rPr lang="en-US" sz="2000" dirty="0" smtClean="0"/>
              <a:t>Increase </a:t>
            </a:r>
            <a:r>
              <a:rPr lang="en-US" sz="2000" dirty="0"/>
              <a:t>the continuous area of ecologically functional wetlands and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their </a:t>
            </a:r>
            <a:r>
              <a:rPr lang="en-US" sz="2000" dirty="0"/>
              <a:t>connectivity to the </a:t>
            </a:r>
            <a:r>
              <a:rPr lang="en-US" sz="2000" dirty="0" smtClean="0"/>
              <a:t>SCDRS</a:t>
            </a:r>
          </a:p>
          <a:p>
            <a:endParaRPr lang="en-US" sz="2000" dirty="0"/>
          </a:p>
          <a:p>
            <a:pPr marL="457200" indent="-457200">
              <a:buAutoNum type="arabicPeriod" startAt="8"/>
            </a:pPr>
            <a:r>
              <a:rPr lang="en-US" sz="2000" b="1" dirty="0" smtClean="0"/>
              <a:t>Increase </a:t>
            </a:r>
            <a:r>
              <a:rPr lang="en-US" sz="2000" b="1" dirty="0"/>
              <a:t>functional river spawning habitat for native </a:t>
            </a:r>
            <a:r>
              <a:rPr lang="en-US" sz="2000" b="1" dirty="0" err="1"/>
              <a:t>lithophilic</a:t>
            </a:r>
            <a:r>
              <a:rPr lang="en-US" sz="2000" b="1" dirty="0"/>
              <a:t> </a:t>
            </a:r>
            <a:r>
              <a:rPr lang="en-US" sz="2000" b="1" dirty="0" smtClean="0"/>
              <a:t>species in </a:t>
            </a:r>
            <a:r>
              <a:rPr lang="en-US" sz="2000" b="1" dirty="0"/>
              <a:t>main channel and </a:t>
            </a:r>
            <a:r>
              <a:rPr lang="en-US" sz="2000" b="1" dirty="0" smtClean="0"/>
              <a:t>tributaries</a:t>
            </a:r>
          </a:p>
          <a:p>
            <a:endParaRPr lang="en-US" sz="2000" b="1" dirty="0"/>
          </a:p>
          <a:p>
            <a:pPr marL="457200" indent="-457200">
              <a:buAutoNum type="arabicPeriod" startAt="9"/>
            </a:pPr>
            <a:r>
              <a:rPr lang="en-US" sz="2000" b="1" dirty="0" smtClean="0"/>
              <a:t>Identify </a:t>
            </a:r>
            <a:r>
              <a:rPr lang="en-US" sz="2000" b="1" dirty="0"/>
              <a:t>and protect critical habitat areas for rare native species in main </a:t>
            </a:r>
            <a:r>
              <a:rPr lang="en-US" sz="2000" b="1" dirty="0" smtClean="0"/>
              <a:t>channel </a:t>
            </a:r>
            <a:r>
              <a:rPr lang="en-US" sz="2000" b="1" dirty="0"/>
              <a:t>and tributaries </a:t>
            </a:r>
            <a:r>
              <a:rPr lang="en-US" sz="2000" dirty="0"/>
              <a:t>  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473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2119" y="19987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94099" y="198106"/>
            <a:ext cx="6646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Protection, enhancement, and restoration of physical habitat;  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onnectivity of habitat features to fauna and society;  fish population </a:t>
            </a:r>
          </a:p>
          <a:p>
            <a:r>
              <a:rPr lang="en-US" dirty="0" smtClean="0"/>
              <a:t>status</a:t>
            </a:r>
            <a:r>
              <a:rPr lang="en-US" dirty="0"/>
              <a:t>, production, and </a:t>
            </a:r>
            <a:r>
              <a:rPr lang="en-US" dirty="0" smtClean="0"/>
              <a:t>behavior; </a:t>
            </a:r>
            <a:r>
              <a:rPr lang="en-US" dirty="0"/>
              <a:t> </a:t>
            </a:r>
            <a:r>
              <a:rPr lang="en-US" dirty="0" smtClean="0"/>
              <a:t>human behavior and satisfaction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979431" y="313477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13365" y="1146614"/>
            <a:ext cx="73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083980" y="1260213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30547" y="1153839"/>
            <a:ext cx="407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Improved biodiversity and fish production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11528" y="1750273"/>
            <a:ext cx="127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Priority Objective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819400" y="1973426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76600" y="1859827"/>
            <a:ext cx="5044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Increase functional river spawning habitat for native </a:t>
            </a:r>
            <a:endParaRPr lang="en-US" dirty="0" smtClean="0"/>
          </a:p>
          <a:p>
            <a:r>
              <a:rPr lang="en-US" dirty="0" err="1" smtClean="0"/>
              <a:t>lithophilic</a:t>
            </a:r>
            <a:r>
              <a:rPr lang="en-US" dirty="0" smtClean="0"/>
              <a:t> </a:t>
            </a:r>
            <a:r>
              <a:rPr lang="en-US" dirty="0"/>
              <a:t>species in main channel and tributaries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295400" y="2731389"/>
          <a:ext cx="7610187" cy="385565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Indicator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Time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Frame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of main channel (St. Clair and Detroit rivers) habitat suitable for </a:t>
                      </a:r>
                      <a:r>
                        <a:rPr kumimoji="0"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lithophilic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spawners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(hectares)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Annually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Undetermined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 of accessible tributary habitat</a:t>
                      </a:r>
                      <a:endParaRPr lang="en-US" sz="1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Opportunistically (2014)</a:t>
                      </a:r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Unchanging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5‐year annual peak density of pelagic larval whitefish and walleye (#/1000 m</a:t>
                      </a:r>
                      <a:r>
                        <a:rPr kumimoji="0" lang="en-US" sz="14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Annually</a:t>
                      </a:r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Unchanging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5-year catch per unit effort of adult walleye, </a:t>
                      </a:r>
                      <a:r>
                        <a:rPr kumimoji="0"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shorthead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redhorse, lake whitefish, and </a:t>
                      </a:r>
                      <a:r>
                        <a:rPr kumimoji="0"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burbot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Annually</a:t>
                      </a:r>
                    </a:p>
                  </a:txBody>
                  <a:tcPr marL="55896" marR="558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Undetermined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5-year catch per unit effort of juvenile lake sturgeon (&lt; 1000 mm)  </a:t>
                      </a:r>
                      <a:endParaRPr lang="en-US" sz="1400" dirty="0"/>
                    </a:p>
                  </a:txBody>
                  <a:tcPr marL="55896" marR="55896" marT="0" marB="0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Annually</a:t>
                      </a:r>
                    </a:p>
                  </a:txBody>
                  <a:tcPr marL="55896" marR="55896" marT="0" marB="0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Undetermined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Overall rating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896" marR="55896" marT="0" marB="0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55896" marR="55896" marT="0" marB="0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Good</a:t>
                      </a:r>
                      <a:endParaRPr lang="en-US" sz="1400" b="1" dirty="0"/>
                    </a:p>
                  </a:txBody>
                  <a:tcPr marL="55896" marR="55896" marT="0" marB="0" anchor="ctr"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5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209" y="374018"/>
            <a:ext cx="127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133600" y="494599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381000"/>
            <a:ext cx="6388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Area of main channel (St. Clair and Detroit rivers) habitat suitable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/>
              <a:t>lithophilic</a:t>
            </a:r>
            <a:r>
              <a:rPr lang="en-US" dirty="0"/>
              <a:t> </a:t>
            </a:r>
            <a:r>
              <a:rPr lang="en-US" dirty="0" err="1"/>
              <a:t>spawners</a:t>
            </a:r>
            <a:r>
              <a:rPr lang="en-US" dirty="0"/>
              <a:t> (hectares</a:t>
            </a:r>
            <a:r>
              <a:rPr lang="en-US" dirty="0" smtClean="0"/>
              <a:t>)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1524000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Quantitative status ratings need to be determined for area of habitat suitable for </a:t>
            </a:r>
            <a:r>
              <a:rPr lang="en-US" dirty="0" err="1"/>
              <a:t>lithophilic</a:t>
            </a:r>
            <a:r>
              <a:rPr lang="en-US" dirty="0"/>
              <a:t> </a:t>
            </a:r>
            <a:r>
              <a:rPr lang="en-US" dirty="0" err="1"/>
              <a:t>spawners</a:t>
            </a:r>
            <a:r>
              <a:rPr lang="en-US" dirty="0"/>
              <a:t> in the Main Channels. Data requirements will involve a compilation of channel substrate information. The status metric could be based on percentage of suitable </a:t>
            </a:r>
            <a:r>
              <a:rPr lang="en-US" dirty="0" err="1"/>
              <a:t>lithophilic</a:t>
            </a:r>
            <a:r>
              <a:rPr lang="en-US" dirty="0"/>
              <a:t> spawning habitat or on available area of </a:t>
            </a:r>
            <a:r>
              <a:rPr lang="en-US" dirty="0" err="1"/>
              <a:t>lithophilic</a:t>
            </a:r>
            <a:r>
              <a:rPr lang="en-US" dirty="0"/>
              <a:t> spawning habitat.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42582"/>
              </p:ext>
            </p:extLst>
          </p:nvPr>
        </p:nvGraphicFramePr>
        <p:xfrm>
          <a:off x="2819399" y="3168428"/>
          <a:ext cx="4648199" cy="88493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40140">
                  <a:extLst>
                    <a:ext uri="{9D8B030D-6E8A-4147-A177-3AD203B41FA5}">
                      <a16:colId xmlns:a16="http://schemas.microsoft.com/office/drawing/2014/main" val="1087757011"/>
                    </a:ext>
                  </a:extLst>
                </a:gridCol>
                <a:gridCol w="1141000">
                  <a:extLst>
                    <a:ext uri="{9D8B030D-6E8A-4147-A177-3AD203B41FA5}">
                      <a16:colId xmlns:a16="http://schemas.microsoft.com/office/drawing/2014/main" val="863634474"/>
                    </a:ext>
                  </a:extLst>
                </a:gridCol>
                <a:gridCol w="1140140">
                  <a:extLst>
                    <a:ext uri="{9D8B030D-6E8A-4147-A177-3AD203B41FA5}">
                      <a16:colId xmlns:a16="http://schemas.microsoft.com/office/drawing/2014/main" val="3061600864"/>
                    </a:ext>
                  </a:extLst>
                </a:gridCol>
                <a:gridCol w="1226919">
                  <a:extLst>
                    <a:ext uri="{9D8B030D-6E8A-4147-A177-3AD203B41FA5}">
                      <a16:colId xmlns:a16="http://schemas.microsoft.com/office/drawing/2014/main" val="1257287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Poor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Fair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Good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Very Good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61863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TBD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TBD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69916433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3998" y="46482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Notes from November workshop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have been surveys quantifying habitat and changes in reef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status over time, however not a consistent sampling strategy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developed</a:t>
            </a:r>
          </a:p>
        </p:txBody>
      </p:sp>
    </p:spTree>
    <p:extLst>
      <p:ext uri="{BB962C8B-B14F-4D97-AF65-F5344CB8AC3E}">
        <p14:creationId xmlns:p14="http://schemas.microsoft.com/office/powerpoint/2010/main" val="1775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209" y="374018"/>
            <a:ext cx="127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133600" y="494599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381000"/>
            <a:ext cx="3708195" cy="386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dirty="0"/>
              <a:t>Percent of accessible tributary habitat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1430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GIS analyses were conducted to determine the amount of accessible tributary habitat in the SCDRS.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Percent of tributary habitat available was then calculated by the total amount of tributary habitat accessible (kilometers) by the total amount of tributary habitat available (kilometers).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U.S. moderate resolution stream layer (http://www.horizon-systems.com/NHDPlus/NHDPlusV1_04.php) was downloaded from the online National Hydrography Dataset Plus (</a:t>
            </a:r>
            <a:r>
              <a:rPr lang="en-US" dirty="0" err="1"/>
              <a:t>NHDPlus</a:t>
            </a:r>
            <a:r>
              <a:rPr lang="en-US" dirty="0"/>
              <a:t>) database.  Dam locations and the Ontario stream layer were from the Great Lakes GIS (http://ifrgis.snre.umich.edu/projects/GLGIS/support_docs/html/lake_GISs/ LEGIS_index.htm).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Quantitative </a:t>
            </a:r>
            <a:r>
              <a:rPr lang="en-US" dirty="0"/>
              <a:t>status ratings below were from the Lake Erie BCS (Pearsall et al. 2012).  Ratings will be reported </a:t>
            </a:r>
            <a:r>
              <a:rPr lang="en-US" b="1" dirty="0" smtClean="0"/>
              <a:t>opportunistically.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410695"/>
              </p:ext>
            </p:extLst>
          </p:nvPr>
        </p:nvGraphicFramePr>
        <p:xfrm>
          <a:off x="2743200" y="5224136"/>
          <a:ext cx="4648199" cy="88493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140140">
                  <a:extLst>
                    <a:ext uri="{9D8B030D-6E8A-4147-A177-3AD203B41FA5}">
                      <a16:colId xmlns:a16="http://schemas.microsoft.com/office/drawing/2014/main" val="1087757011"/>
                    </a:ext>
                  </a:extLst>
                </a:gridCol>
                <a:gridCol w="1069660">
                  <a:extLst>
                    <a:ext uri="{9D8B030D-6E8A-4147-A177-3AD203B41FA5}">
                      <a16:colId xmlns:a16="http://schemas.microsoft.com/office/drawing/2014/main" val="863634474"/>
                    </a:ext>
                  </a:extLst>
                </a:gridCol>
                <a:gridCol w="1211480">
                  <a:extLst>
                    <a:ext uri="{9D8B030D-6E8A-4147-A177-3AD203B41FA5}">
                      <a16:colId xmlns:a16="http://schemas.microsoft.com/office/drawing/2014/main" val="3061600864"/>
                    </a:ext>
                  </a:extLst>
                </a:gridCol>
                <a:gridCol w="1226919">
                  <a:extLst>
                    <a:ext uri="{9D8B030D-6E8A-4147-A177-3AD203B41FA5}">
                      <a16:colId xmlns:a16="http://schemas.microsoft.com/office/drawing/2014/main" val="1257287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Poor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Fair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Good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Very Good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61863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 – 50%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&gt; 50 – 75%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&gt;</a:t>
                      </a:r>
                      <a:r>
                        <a:rPr lang="en-US" sz="1800" baseline="0" dirty="0" smtClean="0">
                          <a:effectLst/>
                        </a:rPr>
                        <a:t> 75%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699164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2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209" y="374018"/>
            <a:ext cx="127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133600" y="494599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381000"/>
            <a:ext cx="6074099" cy="704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dirty="0"/>
              <a:t>Mean 5‐year annual peak density of pelagic larval whitefish and </a:t>
            </a:r>
            <a:endParaRPr lang="en-US" dirty="0" smtClean="0"/>
          </a:p>
          <a:p>
            <a:pPr>
              <a:lnSpc>
                <a:spcPct val="115000"/>
              </a:lnSpc>
              <a:defRPr/>
            </a:pPr>
            <a:r>
              <a:rPr lang="en-US" dirty="0" smtClean="0"/>
              <a:t>walleye </a:t>
            </a:r>
            <a:r>
              <a:rPr lang="en-US" dirty="0"/>
              <a:t>(#/1000 m</a:t>
            </a:r>
            <a:r>
              <a:rPr lang="en-US" baseline="30000" dirty="0"/>
              <a:t>3</a:t>
            </a:r>
            <a:r>
              <a:rPr lang="en-US" dirty="0"/>
              <a:t>) 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5899" y="1371600"/>
            <a:ext cx="723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indicator reflects the recently discovered presence of spawning lake whitefish and ongoing larval fish survey efforts in the SCDRS (</a:t>
            </a:r>
            <a:r>
              <a:rPr lang="en-US" dirty="0" err="1"/>
              <a:t>Roseman</a:t>
            </a:r>
            <a:r>
              <a:rPr lang="en-US" dirty="0"/>
              <a:t> et al. 2007).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Ratings and current status values for this indicator are based on ongoing surveys (</a:t>
            </a:r>
            <a:r>
              <a:rPr lang="en-US" dirty="0" err="1"/>
              <a:t>Roseman</a:t>
            </a:r>
            <a:r>
              <a:rPr lang="en-US" dirty="0"/>
              <a:t> et al. 2012) and expert opinion, and may only apply well to the Detroit River. Evaluation of this indicator with respect to the St. Clair River is needed.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81606"/>
              </p:ext>
            </p:extLst>
          </p:nvPr>
        </p:nvGraphicFramePr>
        <p:xfrm>
          <a:off x="1235399" y="3810000"/>
          <a:ext cx="7620000" cy="132740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50737">
                  <a:extLst>
                    <a:ext uri="{9D8B030D-6E8A-4147-A177-3AD203B41FA5}">
                      <a16:colId xmlns:a16="http://schemas.microsoft.com/office/drawing/2014/main" val="1604000396"/>
                    </a:ext>
                  </a:extLst>
                </a:gridCol>
                <a:gridCol w="1386138">
                  <a:extLst>
                    <a:ext uri="{9D8B030D-6E8A-4147-A177-3AD203B41FA5}">
                      <a16:colId xmlns:a16="http://schemas.microsoft.com/office/drawing/2014/main" val="2171418766"/>
                    </a:ext>
                  </a:extLst>
                </a:gridCol>
                <a:gridCol w="1501441">
                  <a:extLst>
                    <a:ext uri="{9D8B030D-6E8A-4147-A177-3AD203B41FA5}">
                      <a16:colId xmlns:a16="http://schemas.microsoft.com/office/drawing/2014/main" val="1911423156"/>
                    </a:ext>
                  </a:extLst>
                </a:gridCol>
                <a:gridCol w="1764631">
                  <a:extLst>
                    <a:ext uri="{9D8B030D-6E8A-4147-A177-3AD203B41FA5}">
                      <a16:colId xmlns:a16="http://schemas.microsoft.com/office/drawing/2014/main" val="3430075638"/>
                    </a:ext>
                  </a:extLst>
                </a:gridCol>
                <a:gridCol w="1417053">
                  <a:extLst>
                    <a:ext uri="{9D8B030D-6E8A-4147-A177-3AD203B41FA5}">
                      <a16:colId xmlns:a16="http://schemas.microsoft.com/office/drawing/2014/main" val="27569475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Area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Poor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Fair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Good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Very Good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0556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Detroit River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&lt;10/1000m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10-25/1000m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&gt;25-100/1000m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&gt;100/1000m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84462747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St. Clair River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TBD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TBD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991712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5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209" y="374018"/>
            <a:ext cx="127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133600" y="494599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381000"/>
            <a:ext cx="5908862" cy="72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dirty="0"/>
              <a:t>Mean 5-year catch per unit effort of adult walleye, </a:t>
            </a:r>
            <a:r>
              <a:rPr lang="en-US" dirty="0" err="1"/>
              <a:t>shorthead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15000"/>
              </a:lnSpc>
              <a:defRPr/>
            </a:pPr>
            <a:r>
              <a:rPr lang="en-US" dirty="0" smtClean="0"/>
              <a:t>redhorse</a:t>
            </a:r>
            <a:r>
              <a:rPr lang="en-US" dirty="0"/>
              <a:t>, </a:t>
            </a:r>
            <a:r>
              <a:rPr lang="en-US" dirty="0" smtClean="0"/>
              <a:t>and lake whitefish</a:t>
            </a:r>
            <a:r>
              <a:rPr lang="en-US" dirty="0"/>
              <a:t>   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3716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will be collected using annual spring and fall gill net assessments conducted in the Detroit and St. Clair rivers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Quartiles?  Based on previous catches?  What is good, just relative to previous catch rates.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err="1" smtClean="0"/>
              <a:t>Shorthead</a:t>
            </a:r>
            <a:r>
              <a:rPr lang="en-US" dirty="0" smtClean="0"/>
              <a:t> redhorse (example)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48330"/>
              </p:ext>
            </p:extLst>
          </p:nvPr>
        </p:nvGraphicFramePr>
        <p:xfrm>
          <a:off x="1295400" y="3277392"/>
          <a:ext cx="7620000" cy="132740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50737">
                  <a:extLst>
                    <a:ext uri="{9D8B030D-6E8A-4147-A177-3AD203B41FA5}">
                      <a16:colId xmlns:a16="http://schemas.microsoft.com/office/drawing/2014/main" val="1604000396"/>
                    </a:ext>
                  </a:extLst>
                </a:gridCol>
                <a:gridCol w="1386138">
                  <a:extLst>
                    <a:ext uri="{9D8B030D-6E8A-4147-A177-3AD203B41FA5}">
                      <a16:colId xmlns:a16="http://schemas.microsoft.com/office/drawing/2014/main" val="2171418766"/>
                    </a:ext>
                  </a:extLst>
                </a:gridCol>
                <a:gridCol w="1501441">
                  <a:extLst>
                    <a:ext uri="{9D8B030D-6E8A-4147-A177-3AD203B41FA5}">
                      <a16:colId xmlns:a16="http://schemas.microsoft.com/office/drawing/2014/main" val="1911423156"/>
                    </a:ext>
                  </a:extLst>
                </a:gridCol>
                <a:gridCol w="1764631">
                  <a:extLst>
                    <a:ext uri="{9D8B030D-6E8A-4147-A177-3AD203B41FA5}">
                      <a16:colId xmlns:a16="http://schemas.microsoft.com/office/drawing/2014/main" val="3430075638"/>
                    </a:ext>
                  </a:extLst>
                </a:gridCol>
                <a:gridCol w="1417053">
                  <a:extLst>
                    <a:ext uri="{9D8B030D-6E8A-4147-A177-3AD203B41FA5}">
                      <a16:colId xmlns:a16="http://schemas.microsoft.com/office/drawing/2014/main" val="27569475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Area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Poor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Fair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Good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Very Good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0556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Detroit River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TBD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84462747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St. Clair River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TBD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TBD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991712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1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209" y="374018"/>
            <a:ext cx="127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133600" y="494599"/>
            <a:ext cx="457200" cy="18466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80640" y="399409"/>
            <a:ext cx="5680466" cy="964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/>
              <a:t>Mean 5-year catch per unit effort of juvenile lake sturgeon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(&lt; </a:t>
            </a:r>
            <a:r>
              <a:rPr lang="en-US" dirty="0"/>
              <a:t>1000 mm)  </a:t>
            </a:r>
          </a:p>
          <a:p>
            <a:pPr>
              <a:lnSpc>
                <a:spcPct val="115000"/>
              </a:lnSpc>
              <a:defRPr/>
            </a:pP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044814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SCDRS contains one of the largest populations of lake sturgeon in the Great Lakes and their numbers provide a useful and recognizable sign of water quality and habitat improvements.  Juvenile abundance trends provide a more time sensitive metric for evaluation of this species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Abundance trends for the St. Clair River will be determined using annual setline assessments conducted by the Michigan DNR.  Detroit River </a:t>
            </a:r>
            <a:r>
              <a:rPr lang="en-US" dirty="0" smtClean="0"/>
              <a:t>and western Lake Erie </a:t>
            </a:r>
            <a:r>
              <a:rPr lang="en-US" dirty="0" err="1" smtClean="0"/>
              <a:t>trendds</a:t>
            </a:r>
            <a:r>
              <a:rPr lang="en-US" dirty="0" smtClean="0"/>
              <a:t> </a:t>
            </a:r>
            <a:r>
              <a:rPr lang="en-US" dirty="0"/>
              <a:t>will be determined based on annual setline assessments conducted by the U.S. Fish and Wildlife Service.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Quartiles?  Based on previous catches?  What is good, just relative to previous catch rates.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952903"/>
              </p:ext>
            </p:extLst>
          </p:nvPr>
        </p:nvGraphicFramePr>
        <p:xfrm>
          <a:off x="1295400" y="4648200"/>
          <a:ext cx="7620000" cy="200304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1604000396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171418766"/>
                    </a:ext>
                  </a:extLst>
                </a:gridCol>
                <a:gridCol w="1501441">
                  <a:extLst>
                    <a:ext uri="{9D8B030D-6E8A-4147-A177-3AD203B41FA5}">
                      <a16:colId xmlns:a16="http://schemas.microsoft.com/office/drawing/2014/main" val="1911423156"/>
                    </a:ext>
                  </a:extLst>
                </a:gridCol>
                <a:gridCol w="1764631">
                  <a:extLst>
                    <a:ext uri="{9D8B030D-6E8A-4147-A177-3AD203B41FA5}">
                      <a16:colId xmlns:a16="http://schemas.microsoft.com/office/drawing/2014/main" val="3430075638"/>
                    </a:ext>
                  </a:extLst>
                </a:gridCol>
                <a:gridCol w="1417053">
                  <a:extLst>
                    <a:ext uri="{9D8B030D-6E8A-4147-A177-3AD203B41FA5}">
                      <a16:colId xmlns:a16="http://schemas.microsoft.com/office/drawing/2014/main" val="27569475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Area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Poor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Fair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Good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Very Good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70556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Detroit River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TBD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844627470"/>
                  </a:ext>
                </a:extLst>
              </a:tr>
              <a:tr h="424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St. Clair River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991712276"/>
                  </a:ext>
                </a:extLst>
              </a:tr>
              <a:tr h="2212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Western</a:t>
                      </a:r>
                      <a:r>
                        <a:rPr lang="en-US" baseline="0" dirty="0" smtClean="0"/>
                        <a:t> Lake Erie</a:t>
                      </a:r>
                      <a:endParaRPr lang="en-US" dirty="0"/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L="68580" marR="6858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TBD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L="68580" marR="68580" marT="63500" marB="63500"/>
                </a:tc>
                <a:extLst>
                  <a:ext uri="{0D108BD9-81ED-4DB2-BD59-A6C34878D82A}">
                    <a16:rowId xmlns:a16="http://schemas.microsoft.com/office/drawing/2014/main" val="2758987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1FE9F0535A0441983C4189B4BB1E6D" ma:contentTypeVersion="12" ma:contentTypeDescription="Create a new document." ma:contentTypeScope="" ma:versionID="3dcc653ef0b4c38af8bea34647ebc178">
  <xsd:schema xmlns:xsd="http://www.w3.org/2001/XMLSchema" xmlns:xs="http://www.w3.org/2001/XMLSchema" xmlns:p="http://schemas.microsoft.com/office/2006/metadata/properties" xmlns:ns2="767e98e2-4c16-4aa3-90df-0b1550744f7e" xmlns:ns3="ea2fcba5-5472-4c54-b56d-63d2085a6f0e" targetNamespace="http://schemas.microsoft.com/office/2006/metadata/properties" ma:root="true" ma:fieldsID="7411e5eecccfb090b2187ddc22e5acf3" ns2:_="" ns3:_="">
    <xsd:import namespace="767e98e2-4c16-4aa3-90df-0b1550744f7e"/>
    <xsd:import namespace="ea2fcba5-5472-4c54-b56d-63d2085a6f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e98e2-4c16-4aa3-90df-0b1550744f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fcba5-5472-4c54-b56d-63d2085a6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4D6052-277A-4482-A1A3-3D9A63D2EA8F}"/>
</file>

<file path=customXml/itemProps2.xml><?xml version="1.0" encoding="utf-8"?>
<ds:datastoreItem xmlns:ds="http://schemas.openxmlformats.org/officeDocument/2006/customXml" ds:itemID="{D8B36D6C-2157-4171-BCC9-AF722A77514A}"/>
</file>

<file path=customXml/itemProps3.xml><?xml version="1.0" encoding="utf-8"?>
<ds:datastoreItem xmlns:ds="http://schemas.openxmlformats.org/officeDocument/2006/customXml" ds:itemID="{467DE95F-A5B9-44C8-B414-C3908798F02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1374</Words>
  <Application>Microsoft Office PowerPoint</Application>
  <PresentationFormat>On-screen Show (4:3)</PresentationFormat>
  <Paragraphs>267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Verdana</vt:lpstr>
      <vt:lpstr>Wingdings 2</vt:lpstr>
      <vt:lpstr>Solstice</vt:lpstr>
      <vt:lpstr>St. Clair – Detroit River System   2020 – Indicator Status Assessment</vt:lpstr>
      <vt:lpstr>PowerPoint Presentation</vt:lpstr>
      <vt:lpstr>10-Year Priority Objectives (continued)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Jaquie Craig</dc:creator>
  <cp:lastModifiedBy>Chiotti, Justin</cp:lastModifiedBy>
  <cp:revision>151</cp:revision>
  <dcterms:created xsi:type="dcterms:W3CDTF">2016-01-11T15:15:10Z</dcterms:created>
  <dcterms:modified xsi:type="dcterms:W3CDTF">2020-09-29T15:32:36Z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0x010100F31FE9F0535A0441983C4189B4BB1E6D</vt:lpwstr>
  </property>
</Properties>
</file>