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58" r:id="rId5"/>
    <p:sldId id="269" r:id="rId6"/>
    <p:sldId id="271" r:id="rId7"/>
    <p:sldId id="267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6DB288-A230-4C4E-B903-72728E6C4F22}" v="3" dt="2020-11-23T20:05:52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zer, Michelle (EGLE)" userId="9ef0a022-278f-4646-8539-381e09c639bf" providerId="ADAL" clId="{F56DB288-A230-4C4E-B903-72728E6C4F22}"/>
    <pc:docChg chg="undo custSel addSld delSld modSld">
      <pc:chgData name="Selzer, Michelle (EGLE)" userId="9ef0a022-278f-4646-8539-381e09c639bf" providerId="ADAL" clId="{F56DB288-A230-4C4E-B903-72728E6C4F22}" dt="2020-11-23T21:10:49.022" v="1118" actId="20577"/>
      <pc:docMkLst>
        <pc:docMk/>
      </pc:docMkLst>
      <pc:sldChg chg="modSp mod">
        <pc:chgData name="Selzer, Michelle (EGLE)" userId="9ef0a022-278f-4646-8539-381e09c639bf" providerId="ADAL" clId="{F56DB288-A230-4C4E-B903-72728E6C4F22}" dt="2020-11-23T19:57:31.591" v="348" actId="20577"/>
        <pc:sldMkLst>
          <pc:docMk/>
          <pc:sldMk cId="2724065486" sldId="258"/>
        </pc:sldMkLst>
        <pc:spChg chg="mod">
          <ac:chgData name="Selzer, Michelle (EGLE)" userId="9ef0a022-278f-4646-8539-381e09c639bf" providerId="ADAL" clId="{F56DB288-A230-4C4E-B903-72728E6C4F22}" dt="2020-11-23T19:57:31.591" v="348" actId="20577"/>
          <ac:spMkLst>
            <pc:docMk/>
            <pc:sldMk cId="2724065486" sldId="258"/>
            <ac:spMk id="2" creationId="{00000000-0000-0000-0000-000000000000}"/>
          </ac:spMkLst>
        </pc:spChg>
      </pc:sldChg>
      <pc:sldChg chg="modSp mod">
        <pc:chgData name="Selzer, Michelle (EGLE)" userId="9ef0a022-278f-4646-8539-381e09c639bf" providerId="ADAL" clId="{F56DB288-A230-4C4E-B903-72728E6C4F22}" dt="2020-11-19T19:05:01.261" v="100" actId="13926"/>
        <pc:sldMkLst>
          <pc:docMk/>
          <pc:sldMk cId="3642152618" sldId="259"/>
        </pc:sldMkLst>
        <pc:spChg chg="mod">
          <ac:chgData name="Selzer, Michelle (EGLE)" userId="9ef0a022-278f-4646-8539-381e09c639bf" providerId="ADAL" clId="{F56DB288-A230-4C4E-B903-72728E6C4F22}" dt="2020-11-19T19:05:01.261" v="100" actId="13926"/>
          <ac:spMkLst>
            <pc:docMk/>
            <pc:sldMk cId="3642152618" sldId="259"/>
            <ac:spMk id="2" creationId="{00000000-0000-0000-0000-000000000000}"/>
          </ac:spMkLst>
        </pc:spChg>
      </pc:sldChg>
      <pc:sldChg chg="modSp mod">
        <pc:chgData name="Selzer, Michelle (EGLE)" userId="9ef0a022-278f-4646-8539-381e09c639bf" providerId="ADAL" clId="{F56DB288-A230-4C4E-B903-72728E6C4F22}" dt="2020-11-19T20:12:50.236" v="125" actId="313"/>
        <pc:sldMkLst>
          <pc:docMk/>
          <pc:sldMk cId="2534454078" sldId="260"/>
        </pc:sldMkLst>
        <pc:spChg chg="mod">
          <ac:chgData name="Selzer, Michelle (EGLE)" userId="9ef0a022-278f-4646-8539-381e09c639bf" providerId="ADAL" clId="{F56DB288-A230-4C4E-B903-72728E6C4F22}" dt="2020-11-19T20:12:50.236" v="125" actId="313"/>
          <ac:spMkLst>
            <pc:docMk/>
            <pc:sldMk cId="2534454078" sldId="260"/>
            <ac:spMk id="7" creationId="{00000000-0000-0000-0000-000000000000}"/>
          </ac:spMkLst>
        </pc:spChg>
        <pc:spChg chg="mod">
          <ac:chgData name="Selzer, Michelle (EGLE)" userId="9ef0a022-278f-4646-8539-381e09c639bf" providerId="ADAL" clId="{F56DB288-A230-4C4E-B903-72728E6C4F22}" dt="2020-11-19T19:06:07.012" v="113" actId="1076"/>
          <ac:spMkLst>
            <pc:docMk/>
            <pc:sldMk cId="2534454078" sldId="260"/>
            <ac:spMk id="13" creationId="{00000000-0000-0000-0000-000000000000}"/>
          </ac:spMkLst>
        </pc:spChg>
      </pc:sldChg>
      <pc:sldChg chg="del">
        <pc:chgData name="Selzer, Michelle (EGLE)" userId="9ef0a022-278f-4646-8539-381e09c639bf" providerId="ADAL" clId="{F56DB288-A230-4C4E-B903-72728E6C4F22}" dt="2020-11-17T21:36:18.593" v="98" actId="2696"/>
        <pc:sldMkLst>
          <pc:docMk/>
          <pc:sldMk cId="810155030" sldId="263"/>
        </pc:sldMkLst>
      </pc:sldChg>
      <pc:sldChg chg="addSp delSp modSp mod">
        <pc:chgData name="Selzer, Michelle (EGLE)" userId="9ef0a022-278f-4646-8539-381e09c639bf" providerId="ADAL" clId="{F56DB288-A230-4C4E-B903-72728E6C4F22}" dt="2020-11-23T21:10:49.022" v="1118" actId="20577"/>
        <pc:sldMkLst>
          <pc:docMk/>
          <pc:sldMk cId="4006280152" sldId="267"/>
        </pc:sldMkLst>
        <pc:spChg chg="del mod">
          <ac:chgData name="Selzer, Michelle (EGLE)" userId="9ef0a022-278f-4646-8539-381e09c639bf" providerId="ADAL" clId="{F56DB288-A230-4C4E-B903-72728E6C4F22}" dt="2020-11-23T20:05:49.751" v="397" actId="478"/>
          <ac:spMkLst>
            <pc:docMk/>
            <pc:sldMk cId="4006280152" sldId="267"/>
            <ac:spMk id="2" creationId="{00000000-0000-0000-0000-000000000000}"/>
          </ac:spMkLst>
        </pc:spChg>
        <pc:spChg chg="mod">
          <ac:chgData name="Selzer, Michelle (EGLE)" userId="9ef0a022-278f-4646-8539-381e09c639bf" providerId="ADAL" clId="{F56DB288-A230-4C4E-B903-72728E6C4F22}" dt="2020-11-23T21:10:49.022" v="1118" actId="20577"/>
          <ac:spMkLst>
            <pc:docMk/>
            <pc:sldMk cId="4006280152" sldId="267"/>
            <ac:spMk id="6" creationId="{00000000-0000-0000-0000-000000000000}"/>
          </ac:spMkLst>
        </pc:spChg>
        <pc:spChg chg="del mod">
          <ac:chgData name="Selzer, Michelle (EGLE)" userId="9ef0a022-278f-4646-8539-381e09c639bf" providerId="ADAL" clId="{F56DB288-A230-4C4E-B903-72728E6C4F22}" dt="2020-11-23T20:07:35.843" v="401" actId="478"/>
          <ac:spMkLst>
            <pc:docMk/>
            <pc:sldMk cId="4006280152" sldId="267"/>
            <ac:spMk id="9" creationId="{00000000-0000-0000-0000-000000000000}"/>
          </ac:spMkLst>
        </pc:spChg>
        <pc:spChg chg="mod">
          <ac:chgData name="Selzer, Michelle (EGLE)" userId="9ef0a022-278f-4646-8539-381e09c639bf" providerId="ADAL" clId="{F56DB288-A230-4C4E-B903-72728E6C4F22}" dt="2020-11-23T20:54:56.707" v="947" actId="6549"/>
          <ac:spMkLst>
            <pc:docMk/>
            <pc:sldMk cId="4006280152" sldId="267"/>
            <ac:spMk id="13" creationId="{00000000-0000-0000-0000-000000000000}"/>
          </ac:spMkLst>
        </pc:spChg>
        <pc:picChg chg="add del">
          <ac:chgData name="Selzer, Michelle (EGLE)" userId="9ef0a022-278f-4646-8539-381e09c639bf" providerId="ADAL" clId="{F56DB288-A230-4C4E-B903-72728E6C4F22}" dt="2020-11-23T20:07:33.637" v="399" actId="478"/>
          <ac:picMkLst>
            <pc:docMk/>
            <pc:sldMk cId="4006280152" sldId="267"/>
            <ac:picMk id="3" creationId="{00000000-0000-0000-0000-000000000000}"/>
          </ac:picMkLst>
        </pc:picChg>
        <pc:picChg chg="del">
          <ac:chgData name="Selzer, Michelle (EGLE)" userId="9ef0a022-278f-4646-8539-381e09c639bf" providerId="ADAL" clId="{F56DB288-A230-4C4E-B903-72728E6C4F22}" dt="2020-11-23T20:05:52.279" v="398" actId="478"/>
          <ac:picMkLst>
            <pc:docMk/>
            <pc:sldMk cId="4006280152" sldId="267"/>
            <ac:picMk id="1026" creationId="{00000000-0000-0000-0000-000000000000}"/>
          </ac:picMkLst>
        </pc:picChg>
      </pc:sldChg>
      <pc:sldChg chg="del">
        <pc:chgData name="Selzer, Michelle (EGLE)" userId="9ef0a022-278f-4646-8539-381e09c639bf" providerId="ADAL" clId="{F56DB288-A230-4C4E-B903-72728E6C4F22}" dt="2020-11-23T19:55:07.263" v="223" actId="2696"/>
        <pc:sldMkLst>
          <pc:docMk/>
          <pc:sldMk cId="2779988058" sldId="268"/>
        </pc:sldMkLst>
      </pc:sldChg>
      <pc:sldChg chg="modSp del mod">
        <pc:chgData name="Selzer, Michelle (EGLE)" userId="9ef0a022-278f-4646-8539-381e09c639bf" providerId="ADAL" clId="{F56DB288-A230-4C4E-B903-72728E6C4F22}" dt="2020-11-23T19:55:16.113" v="224" actId="47"/>
        <pc:sldMkLst>
          <pc:docMk/>
          <pc:sldMk cId="2058939470" sldId="270"/>
        </pc:sldMkLst>
        <pc:spChg chg="mod">
          <ac:chgData name="Selzer, Michelle (EGLE)" userId="9ef0a022-278f-4646-8539-381e09c639bf" providerId="ADAL" clId="{F56DB288-A230-4C4E-B903-72728E6C4F22}" dt="2020-11-17T21:35:47.609" v="97" actId="20577"/>
          <ac:spMkLst>
            <pc:docMk/>
            <pc:sldMk cId="2058939470" sldId="270"/>
            <ac:spMk id="2" creationId="{00000000-0000-0000-0000-000000000000}"/>
          </ac:spMkLst>
        </pc:spChg>
        <pc:spChg chg="mod">
          <ac:chgData name="Selzer, Michelle (EGLE)" userId="9ef0a022-278f-4646-8539-381e09c639bf" providerId="ADAL" clId="{F56DB288-A230-4C4E-B903-72728E6C4F22}" dt="2020-11-17T21:36:35.717" v="99" actId="13926"/>
          <ac:spMkLst>
            <pc:docMk/>
            <pc:sldMk cId="2058939470" sldId="270"/>
            <ac:spMk id="3" creationId="{00000000-0000-0000-0000-000000000000}"/>
          </ac:spMkLst>
        </pc:spChg>
      </pc:sldChg>
      <pc:sldChg chg="modSp mod">
        <pc:chgData name="Selzer, Michelle (EGLE)" userId="9ef0a022-278f-4646-8539-381e09c639bf" providerId="ADAL" clId="{F56DB288-A230-4C4E-B903-72728E6C4F22}" dt="2020-11-19T20:25:18.436" v="200" actId="20577"/>
        <pc:sldMkLst>
          <pc:docMk/>
          <pc:sldMk cId="52445757" sldId="271"/>
        </pc:sldMkLst>
        <pc:spChg chg="mod">
          <ac:chgData name="Selzer, Michelle (EGLE)" userId="9ef0a022-278f-4646-8539-381e09c639bf" providerId="ADAL" clId="{F56DB288-A230-4C4E-B903-72728E6C4F22}" dt="2020-11-19T20:25:18.436" v="200" actId="20577"/>
          <ac:spMkLst>
            <pc:docMk/>
            <pc:sldMk cId="52445757" sldId="271"/>
            <ac:spMk id="2" creationId="{00000000-0000-0000-0000-000000000000}"/>
          </ac:spMkLst>
        </pc:spChg>
      </pc:sldChg>
      <pc:sldChg chg="add">
        <pc:chgData name="Selzer, Michelle (EGLE)" userId="9ef0a022-278f-4646-8539-381e09c639bf" providerId="ADAL" clId="{F56DB288-A230-4C4E-B903-72728E6C4F22}" dt="2020-11-23T19:58:22.423" v="349"/>
        <pc:sldMkLst>
          <pc:docMk/>
          <pc:sldMk cId="570556235" sldId="272"/>
        </pc:sldMkLst>
      </pc:sldChg>
      <pc:sldChg chg="modSp new del mod">
        <pc:chgData name="Selzer, Michelle (EGLE)" userId="9ef0a022-278f-4646-8539-381e09c639bf" providerId="ADAL" clId="{F56DB288-A230-4C4E-B903-72728E6C4F22}" dt="2020-11-23T20:11:29.620" v="499" actId="2696"/>
        <pc:sldMkLst>
          <pc:docMk/>
          <pc:sldMk cId="2493627416" sldId="273"/>
        </pc:sldMkLst>
        <pc:spChg chg="mod">
          <ac:chgData name="Selzer, Michelle (EGLE)" userId="9ef0a022-278f-4646-8539-381e09c639bf" providerId="ADAL" clId="{F56DB288-A230-4C4E-B903-72728E6C4F22}" dt="2020-11-23T20:11:25.812" v="498" actId="20577"/>
          <ac:spMkLst>
            <pc:docMk/>
            <pc:sldMk cId="2493627416" sldId="273"/>
            <ac:spMk id="2" creationId="{4214801A-076C-43C7-9EB1-7A026F0843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607EC-A08B-4D35-A6BE-B0104D7F4B6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AA127-6E14-46D2-8BA6-87CB69DFA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18A3-A0EB-423A-A25A-15135950FC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81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18A3-A0EB-423A-A25A-15135950FC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123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18A3-A0EB-423A-A25A-15135950FC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527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18A3-A0EB-423A-A25A-15135950FC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615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01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18A3-A0EB-423A-A25A-15135950FC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5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1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68651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3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4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2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15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5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6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6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82" indent="-274313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82" indent="-274313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37207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19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7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57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7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41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ement trans="62000"/>
                    </a14:imgEffect>
                  </a14:imgLayer>
                </a14:imgProps>
              </a:ext>
            </a:extLst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507029-C0B0-4E57-B55A-6026F380DE4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B5EF4C-C73C-452F-80BB-6B751F9FB0C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27397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51" indent="-283457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37738" algn="l" rtl="0" eaLnBrk="1" latinLnBrk="0" hangingPunct="1">
        <a:lnSpc>
          <a:spcPct val="100000"/>
        </a:lnSpc>
        <a:spcBef>
          <a:spcPts val="551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46" indent="-228594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173732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16" indent="-18287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22" indent="-18287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29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92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99" indent="-18287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1" y="5486400"/>
            <a:ext cx="639501" cy="124534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510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St. Clair – Detroit River System Initiative (SCDRSI)</a:t>
            </a:r>
            <a:br>
              <a:rPr lang="en-US" sz="4900" dirty="0"/>
            </a:br>
            <a:br>
              <a:rPr lang="en-US" sz="4900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Virtual </a:t>
            </a:r>
            <a:b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AGM 2020 </a:t>
            </a:r>
            <a:b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Webinar #5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" r="25804"/>
          <a:stretch/>
        </p:blipFill>
        <p:spPr>
          <a:xfrm>
            <a:off x="6172200" y="0"/>
            <a:ext cx="2971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6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1" y="5486400"/>
            <a:ext cx="639501" cy="12453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71600" y="0"/>
            <a:ext cx="75438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Welcome &amp; Protocol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945545"/>
            <a:ext cx="548164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spcAft>
                <a:spcPts val="1200"/>
              </a:spcAft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Thank you for participating in the 2020 Virtual Annual General Meeting: Webinar #5 for the St Clair-Detroit River System Initiative!</a:t>
            </a:r>
          </a:p>
          <a:p>
            <a:pPr marL="457189" indent="-457189">
              <a:spcAft>
                <a:spcPts val="1200"/>
              </a:spcAft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Today we are anticipating </a:t>
            </a:r>
            <a:r>
              <a:rPr lang="en-US" sz="2200" dirty="0">
                <a:solidFill>
                  <a:srgbClr val="1F497D"/>
                </a:solidFill>
                <a:highlight>
                  <a:srgbClr val="FFFF00"/>
                </a:highlight>
                <a:latin typeface="Candara" panose="020E0502030303020204" pitchFamily="34" charset="0"/>
                <a:ea typeface="Calibri" panose="020F0502020204030204" pitchFamily="34" charset="0"/>
              </a:rPr>
              <a:t>~65 </a:t>
            </a:r>
            <a:r>
              <a:rPr lang="en-US" sz="22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participants on the webinar.</a:t>
            </a:r>
          </a:p>
          <a:p>
            <a:pPr marL="457189" indent="-457189">
              <a:spcAft>
                <a:spcPts val="1200"/>
              </a:spcAft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Please keep phones and computers on mute to avoid feedback until open question period.</a:t>
            </a:r>
          </a:p>
          <a:p>
            <a:pPr marL="457189" indent="-457189">
              <a:spcAft>
                <a:spcPts val="1200"/>
              </a:spcAft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Please use the chat function if you are having issues or if you have questions during the meeting.</a:t>
            </a:r>
          </a:p>
          <a:p>
            <a:pPr marL="457189" indent="-457189">
              <a:spcAft>
                <a:spcPts val="1200"/>
              </a:spcAft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</a:rPr>
              <a:t>The webinar cannot be recorded but minutes and presentations can be provided.</a:t>
            </a:r>
            <a:endParaRPr lang="en-US" sz="2200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6200000">
            <a:off x="-608440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SCDRSI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" t="7701" r="2638" b="7091"/>
          <a:stretch/>
        </p:blipFill>
        <p:spPr>
          <a:xfrm>
            <a:off x="7023523" y="2283129"/>
            <a:ext cx="1640082" cy="1509176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845053" y="3863448"/>
            <a:ext cx="1686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r>
              <a:rPr lang="en-US" dirty="0"/>
              <a:t>Susan Doka </a:t>
            </a:r>
          </a:p>
          <a:p>
            <a:r>
              <a:rPr lang="en-US" sz="1400" dirty="0" err="1"/>
              <a:t>Cdn</a:t>
            </a:r>
            <a:r>
              <a:rPr lang="en-US" sz="1400" dirty="0"/>
              <a:t> Co-Chair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4" r="3095"/>
          <a:stretch/>
        </p:blipFill>
        <p:spPr>
          <a:xfrm>
            <a:off x="6946152" y="4533525"/>
            <a:ext cx="1794824" cy="1660212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781803" y="6233109"/>
            <a:ext cx="2133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r>
              <a:rPr lang="en-US" dirty="0"/>
              <a:t>Jesse Gardner Costa</a:t>
            </a:r>
          </a:p>
          <a:p>
            <a:r>
              <a:rPr lang="en-US" sz="1400" dirty="0"/>
              <a:t>SCDRSI Scribe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A76DEF-B9CE-4688-AFB9-5474FBA35B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0" b="14050"/>
          <a:stretch/>
        </p:blipFill>
        <p:spPr>
          <a:xfrm>
            <a:off x="7050394" y="96847"/>
            <a:ext cx="1640082" cy="1509176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857A900-EB7E-48F0-B14C-EA44B3D92930}"/>
              </a:ext>
            </a:extLst>
          </p:cNvPr>
          <p:cNvSpPr txBox="1"/>
          <p:nvPr/>
        </p:nvSpPr>
        <p:spPr>
          <a:xfrm>
            <a:off x="6946152" y="1674718"/>
            <a:ext cx="1750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r>
              <a:rPr lang="en-US" dirty="0"/>
              <a:t>Michelle Selzer</a:t>
            </a:r>
          </a:p>
          <a:p>
            <a:r>
              <a:rPr lang="en-US" sz="1400" dirty="0"/>
              <a:t>U.S. Co-Chair</a:t>
            </a:r>
          </a:p>
        </p:txBody>
      </p:sp>
    </p:spTree>
    <p:extLst>
      <p:ext uri="{BB962C8B-B14F-4D97-AF65-F5344CB8AC3E}">
        <p14:creationId xmlns:p14="http://schemas.microsoft.com/office/powerpoint/2010/main" val="364215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1" y="5486400"/>
            <a:ext cx="639501" cy="12453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43000" y="140878"/>
            <a:ext cx="83057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Tribal and First Nations Acknowledgement</a:t>
            </a:r>
            <a:endParaRPr lang="en-US" sz="3200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911532"/>
            <a:ext cx="7696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spcAft>
                <a:spcPts val="12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These ancestral lands are recognized in the St Clair – Detroit River System Initiative’s extent:</a:t>
            </a:r>
          </a:p>
          <a:p>
            <a:pPr marL="914377" lvl="1" indent="-457189">
              <a:spcAft>
                <a:spcPts val="6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Meskwahkiasahina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377" lvl="1" indent="-457189">
              <a:spcAft>
                <a:spcPts val="6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Peoria</a:t>
            </a:r>
          </a:p>
          <a:p>
            <a:pPr marL="914377" lvl="1" indent="-457189">
              <a:spcAft>
                <a:spcPts val="6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Attiwonderonk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377" lvl="1" indent="-457189">
              <a:spcAft>
                <a:spcPts val="6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Anishnabewaki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377" lvl="1" indent="-457189">
              <a:spcAft>
                <a:spcPts val="6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Bodewadmiakiwen</a:t>
            </a:r>
            <a:endParaRPr lang="en-US" sz="28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377" lvl="1" indent="-457189">
              <a:spcAft>
                <a:spcPts val="6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Miami</a:t>
            </a:r>
          </a:p>
          <a:p>
            <a:pPr marL="457189" indent="-457189">
              <a:spcAft>
                <a:spcPts val="1200"/>
              </a:spcAft>
              <a:buClr>
                <a:schemeClr val="bg2">
                  <a:lumMod val="9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particular our members from the Heritage Centre @ Walpole Island First Nation (</a:t>
            </a:r>
            <a:r>
              <a:rPr lang="en-US" sz="28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Bkejwanong</a:t>
            </a: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unceded</a:t>
            </a:r>
            <a:r>
              <a:rPr lang="en-US" sz="2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territory)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608440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SCDRSI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1620" y="6280051"/>
            <a:ext cx="217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ill Sans MT"/>
              </a:rPr>
              <a:t>Source: native-land.ca</a:t>
            </a:r>
          </a:p>
        </p:txBody>
      </p:sp>
      <p:sp>
        <p:nvSpPr>
          <p:cNvPr id="7" name="Sun 6"/>
          <p:cNvSpPr/>
          <p:nvPr/>
        </p:nvSpPr>
        <p:spPr>
          <a:xfrm>
            <a:off x="4942936" y="1830766"/>
            <a:ext cx="3786996" cy="3051785"/>
          </a:xfrm>
          <a:prstGeom prst="sun">
            <a:avLst/>
          </a:prstGeom>
          <a:gradFill flip="none" rotWithShape="1">
            <a:gsLst>
              <a:gs pos="0">
                <a:srgbClr val="C00000"/>
              </a:gs>
              <a:gs pos="42000">
                <a:srgbClr val="FF9933">
                  <a:shade val="67500"/>
                  <a:satMod val="115000"/>
                </a:srgb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Anishinaabe </a:t>
            </a:r>
          </a:p>
        </p:txBody>
      </p:sp>
    </p:spTree>
    <p:extLst>
      <p:ext uri="{BB962C8B-B14F-4D97-AF65-F5344CB8AC3E}">
        <p14:creationId xmlns:p14="http://schemas.microsoft.com/office/powerpoint/2010/main" val="253445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1" y="5486400"/>
            <a:ext cx="639501" cy="12453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39485" y="27505"/>
            <a:ext cx="754380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Agenda – Webinar #5</a:t>
            </a:r>
            <a:b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</a:b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9485" y="899100"/>
            <a:ext cx="5093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Duration: 1.0– 1.5 hours max</a:t>
            </a:r>
          </a:p>
          <a:p>
            <a:pPr marL="457200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Talk #1: Great Lakes Aquatic Habitat Framework project in the SCDRS </a:t>
            </a:r>
          </a:p>
          <a:p>
            <a:pPr lvl="2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Catherine Riseng and Kevin </a:t>
            </a: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Wehrly</a:t>
            </a:r>
            <a:endParaRPr lang="en-US" sz="24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Questions (Terry)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Talk #2: SCDRS wetland restoration project overview</a:t>
            </a:r>
          </a:p>
          <a:p>
            <a:pPr marL="914400" lvl="1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Jill Estrada</a:t>
            </a:r>
          </a:p>
          <a:p>
            <a:pPr marL="914400" lvl="1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Questions (Terry)</a:t>
            </a:r>
          </a:p>
          <a:p>
            <a:pPr marL="457200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Status Assessment Review and Next Steps </a:t>
            </a:r>
          </a:p>
          <a:p>
            <a:pPr marL="914400" lvl="1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Justin </a:t>
            </a:r>
            <a:r>
              <a:rPr lang="en-US" sz="24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Chiotti</a:t>
            </a: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and Ed Roseman</a:t>
            </a:r>
          </a:p>
          <a:p>
            <a:pPr marL="914400" lvl="1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Open Discussion (Michelle)</a:t>
            </a:r>
          </a:p>
          <a:p>
            <a:pPr marL="457200" indent="-344488">
              <a:buClr>
                <a:srgbClr val="FFAD1C">
                  <a:lumMod val="75000"/>
                </a:srgbClr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Closing Remarks (Sue)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608440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SCDRSI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3" b="35659"/>
          <a:stretch/>
        </p:blipFill>
        <p:spPr>
          <a:xfrm>
            <a:off x="7061789" y="200463"/>
            <a:ext cx="1638391" cy="1512232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2" r="2553" b="7610"/>
          <a:stretch/>
        </p:blipFill>
        <p:spPr>
          <a:xfrm>
            <a:off x="6654428" y="2376119"/>
            <a:ext cx="1691640" cy="1535882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978359" y="1749928"/>
            <a:ext cx="1876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pPr algn="r"/>
            <a:r>
              <a:rPr lang="en-US" dirty="0"/>
              <a:t>Terry Heatlie</a:t>
            </a:r>
          </a:p>
          <a:p>
            <a:pPr algn="r"/>
            <a:r>
              <a:rPr lang="en-US" sz="1400" dirty="0"/>
              <a:t>Communications Lead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9816" y="3959113"/>
            <a:ext cx="1876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r>
              <a:rPr lang="en-US" dirty="0"/>
              <a:t>Justin Chiotti</a:t>
            </a:r>
          </a:p>
          <a:p>
            <a:r>
              <a:rPr lang="en-US" sz="1400" dirty="0" err="1"/>
              <a:t>SciMon</a:t>
            </a:r>
            <a:r>
              <a:rPr lang="en-US" sz="1400" dirty="0"/>
              <a:t> Co-Lead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E41A8B-E1FD-4F61-8316-E7A0464433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00" y="4591000"/>
            <a:ext cx="1691639" cy="1571079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2A8DD8-5433-444F-802C-E5A2D1062AF0}"/>
              </a:ext>
            </a:extLst>
          </p:cNvPr>
          <p:cNvSpPr txBox="1"/>
          <p:nvPr/>
        </p:nvSpPr>
        <p:spPr>
          <a:xfrm>
            <a:off x="7074530" y="6211669"/>
            <a:ext cx="1870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r>
              <a:rPr lang="en-US" dirty="0"/>
              <a:t>Edward Roseman </a:t>
            </a:r>
          </a:p>
          <a:p>
            <a:r>
              <a:rPr lang="en-US" sz="1400" dirty="0" err="1"/>
              <a:t>SciMon</a:t>
            </a:r>
            <a:r>
              <a:rPr lang="en-US" sz="1400" dirty="0"/>
              <a:t> Co-lead</a:t>
            </a:r>
          </a:p>
        </p:txBody>
      </p:sp>
    </p:spTree>
    <p:extLst>
      <p:ext uri="{BB962C8B-B14F-4D97-AF65-F5344CB8AC3E}">
        <p14:creationId xmlns:p14="http://schemas.microsoft.com/office/powerpoint/2010/main" val="272406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175" y="219075"/>
            <a:ext cx="7736513" cy="1198563"/>
          </a:xfrm>
        </p:spPr>
        <p:txBody>
          <a:bodyPr>
            <a:noAutofit/>
          </a:bodyPr>
          <a:lstStyle/>
          <a:p>
            <a:r>
              <a:rPr lang="en-US" sz="3200" dirty="0"/>
              <a:t>Talk #1: </a:t>
            </a:r>
            <a:r>
              <a:rPr lang="en-US" sz="3200" dirty="0">
                <a:effectLst/>
              </a:rPr>
              <a:t>Great Lakes Aquatic Habitat Framework SCDRS coastal wetlands and shoreline assessment project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884" y="1758845"/>
            <a:ext cx="5323282" cy="444547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Catherine is a Research Scientist at the University of Michigan in Ann Arbor, MI and led the Great Lakes Aquatic Habitat Framework project.</a:t>
            </a:r>
          </a:p>
          <a:p>
            <a:r>
              <a:rPr lang="en-US" dirty="0"/>
              <a:t>Kevin is a Fishery Biologist at the Institute of Fisheries Research where he focuses on landscape-based modeling and assessment of aquatic resources.</a:t>
            </a:r>
          </a:p>
          <a:p>
            <a:pPr marL="82294" indent="0">
              <a:buNone/>
            </a:pPr>
            <a:r>
              <a:rPr lang="en-US" dirty="0"/>
              <a:t> </a:t>
            </a:r>
          </a:p>
          <a:p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3" y="5486400"/>
            <a:ext cx="639501" cy="124534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6200000">
            <a:off x="-608439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SCDRSI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5042" y="3217605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rPr>
              <a:t>Catherine </a:t>
            </a:r>
            <a:r>
              <a:rPr lang="en-US" dirty="0" err="1"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rPr>
              <a:t>Riseng</a:t>
            </a:r>
            <a:endParaRPr lang="en-US" dirty="0">
              <a:solidFill>
                <a:srgbClr val="1D3641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9428" y="5117068"/>
            <a:ext cx="141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rPr>
              <a:t>Kevin </a:t>
            </a:r>
            <a:r>
              <a:rPr lang="en-US" dirty="0" err="1"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rPr>
              <a:t>Wehrly</a:t>
            </a:r>
            <a:endParaRPr lang="en-US" dirty="0">
              <a:solidFill>
                <a:srgbClr val="1D3641">
                  <a:lumMod val="75000"/>
                  <a:lumOff val="25000"/>
                </a:srgbClr>
              </a:solidFill>
              <a:latin typeface="Gill Sans M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137" y="1417638"/>
            <a:ext cx="1389505" cy="1768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F718D7-4299-4BBE-A83C-C5522FDEBD5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676"/>
          <a:stretch/>
        </p:blipFill>
        <p:spPr>
          <a:xfrm>
            <a:off x="7027524" y="3586937"/>
            <a:ext cx="1263185" cy="157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8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175" y="274638"/>
            <a:ext cx="773651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Talk #2: </a:t>
            </a:r>
            <a:r>
              <a:rPr lang="en-US" dirty="0"/>
              <a:t>Wetland Restoration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175" y="1663595"/>
            <a:ext cx="5323282" cy="444547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3600" dirty="0"/>
              <a:t>Wetland restoration projects in the SCDRS and western basin.</a:t>
            </a:r>
          </a:p>
          <a:p>
            <a:pPr>
              <a:spcAft>
                <a:spcPts val="600"/>
              </a:spcAft>
            </a:pPr>
            <a:r>
              <a:rPr lang="en-US" dirty="0"/>
              <a:t>Jill is a program specialist at the Great Lakes Commission in Ann Arbor, MI working on coastal wetland restoration and aquatic invasive species.</a:t>
            </a:r>
          </a:p>
          <a:p>
            <a:pPr>
              <a:spcAft>
                <a:spcPts val="600"/>
              </a:spcAft>
            </a:pPr>
            <a:r>
              <a:rPr lang="en-US" dirty="0"/>
              <a:t>GLC currently has 21 restoration projects throughout the GL basin</a:t>
            </a:r>
          </a:p>
          <a:p>
            <a:r>
              <a:rPr lang="en-US" dirty="0"/>
              <a:t>She just got engaged!</a:t>
            </a:r>
          </a:p>
          <a:p>
            <a:pPr marL="82294" indent="0">
              <a:buNone/>
            </a:pPr>
            <a:r>
              <a:rPr lang="en-US" dirty="0"/>
              <a:t> </a:t>
            </a:r>
          </a:p>
          <a:p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3" y="5486400"/>
            <a:ext cx="639501" cy="124534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6200000">
            <a:off x="-608439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SCDRSI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99521" y="3791475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rPr>
              <a:t>Jill Estrada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0606BF-270F-4948-8C69-1BB1988729C3}"/>
              </a:ext>
            </a:extLst>
          </p:cNvPr>
          <p:cNvSpPr/>
          <p:nvPr/>
        </p:nvSpPr>
        <p:spPr>
          <a:xfrm>
            <a:off x="6592389" y="1417638"/>
            <a:ext cx="1759131" cy="2266088"/>
          </a:xfrm>
          <a:prstGeom prst="rect">
            <a:avLst/>
          </a:prstGeom>
          <a:solidFill>
            <a:srgbClr val="EEF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tanding in front of a forest&#10;&#10;Description automatically generated">
            <a:extLst>
              <a:ext uri="{FF2B5EF4-FFF2-40B4-BE49-F238E27FC236}">
                <a16:creationId xmlns:a16="http://schemas.microsoft.com/office/drawing/2014/main" id="{9A6B429C-58D9-4016-B0F1-8D8888AC95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7" r="25524"/>
          <a:stretch/>
        </p:blipFill>
        <p:spPr>
          <a:xfrm>
            <a:off x="6716397" y="1480352"/>
            <a:ext cx="1522519" cy="21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51187" y="107611"/>
            <a:ext cx="79928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Background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608442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SCDRSI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51187" y="878015"/>
            <a:ext cx="773783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Building off decades of binational planning &amp; implementing habitat restoration in the SCDRS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2012 Lake Erie Biodiversity Conservation Strategy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SCDRS Initiative formally organized in 2013</a:t>
            </a:r>
          </a:p>
          <a:p>
            <a:pPr marL="914400" lvl="1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riparian complexity/connectivity through increased softened shorelines and native riparian vegetation</a:t>
            </a:r>
          </a:p>
          <a:p>
            <a:pPr marL="914400" lvl="1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the continuous area of ecologically functional wetlands and their connectivity to the SCDRS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Big Ideas! SCDRS habitat-related project pipeline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Great Lakes Coastal Assembly – Sag Bay to WLEB pilot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By 2023, binationally assess priority objectives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Calibri" panose="020F0502020204030204" pitchFamily="34" charset="0"/>
              <a:buChar char="•"/>
            </a:pPr>
            <a:r>
              <a:rPr lang="en-US" sz="2600">
                <a:latin typeface="Calibri" panose="020F0502020204030204" pitchFamily="34" charset="0"/>
                <a:ea typeface="Calibri" panose="020F0502020204030204" pitchFamily="34" charset="0"/>
              </a:rPr>
              <a:t>Goal: Create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a connected mosaic of functioning habitats and a thriving ecosystem!</a:t>
            </a: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8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9" y="5486400"/>
            <a:ext cx="639501" cy="12453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51187" y="193964"/>
            <a:ext cx="7992813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Closing Remarks</a:t>
            </a:r>
            <a:b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608442" y="3732643"/>
            <a:ext cx="221567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>
                <a:solidFill>
                  <a:srgbClr val="1D3641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SCDRSI</a:t>
            </a:r>
            <a:endParaRPr lang="en-US" dirty="0"/>
          </a:p>
        </p:txBody>
      </p:sp>
      <p:pic>
        <p:nvPicPr>
          <p:cNvPr id="1026" name="Picture 2" descr="Aerial view of the Detroit Windsor. (File Photo/The Windsor Star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039102"/>
            <a:ext cx="8134206" cy="5805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28699" y="915460"/>
            <a:ext cx="8134207" cy="594254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95857" y="1154051"/>
            <a:ext cx="598994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Gill Sans MT" panose="020B0502020104020203" pitchFamily="34" charset="0"/>
                <a:ea typeface="Calibri" panose="020F0502020204030204" pitchFamily="34" charset="0"/>
              </a:rPr>
              <a:t>Recap Meeting</a:t>
            </a:r>
          </a:p>
          <a:p>
            <a:pPr lvl="1">
              <a:spcAft>
                <a:spcPts val="600"/>
              </a:spcAft>
              <a:buClr>
                <a:schemeClr val="bg2">
                  <a:lumMod val="50000"/>
                </a:schemeClr>
              </a:buClr>
            </a:pPr>
            <a:r>
              <a:rPr lang="en-US" sz="2600" dirty="0">
                <a:latin typeface="Gill Sans MT" panose="020B0502020104020203" pitchFamily="34" charset="0"/>
                <a:ea typeface="Calibri" panose="020F0502020204030204" pitchFamily="34" charset="0"/>
              </a:rPr>
              <a:t>***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</a:rPr>
              <a:t>Thank you so much for participating under the current circumstances!  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</a:rPr>
              <a:t>We hope you find our new AGM format useful and informative.  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</a:rPr>
              <a:t>Special thanks to Elyse Larsen, </a:t>
            </a:r>
            <a:r>
              <a:rPr lang="en-US" sz="2400" dirty="0" err="1">
                <a:latin typeface="Gill Sans MT" panose="020B0502020104020203" pitchFamily="34" charset="0"/>
                <a:ea typeface="Calibri" panose="020F0502020204030204" pitchFamily="34" charset="0"/>
              </a:rPr>
              <a:t>UMich</a:t>
            </a: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</a:rPr>
              <a:t> for registration hosting. 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</a:rPr>
              <a:t>Our next webinar will be at the end of Dec, stay tuned for more info. 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Gill Sans MT" panose="020B0502020104020203" pitchFamily="34" charset="0"/>
                <a:ea typeface="Calibri" panose="020F0502020204030204" pitchFamily="34" charset="0"/>
              </a:rPr>
              <a:t>Take care of each other and stay safe &amp; healthy!  </a:t>
            </a:r>
          </a:p>
          <a:p>
            <a:pPr marL="457200" indent="-457200">
              <a:spcAft>
                <a:spcPts val="6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6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6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6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572" y="2934230"/>
            <a:ext cx="1905000" cy="1905000"/>
          </a:xfrm>
          <a:prstGeom prst="rect">
            <a:avLst/>
          </a:prstGeom>
          <a:ln w="76200">
            <a:solidFill>
              <a:schemeClr val="bg1">
                <a:lumMod val="9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052419" y="4901625"/>
            <a:ext cx="20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1D3641">
                    <a:lumMod val="75000"/>
                    <a:lumOff val="25000"/>
                  </a:srgbClr>
                </a:solidFill>
                <a:latin typeface="Gill Sans MT"/>
              </a:defRPr>
            </a:lvl1pPr>
          </a:lstStyle>
          <a:p>
            <a:r>
              <a:rPr lang="en-US" dirty="0"/>
              <a:t>Elyse Larsen</a:t>
            </a:r>
          </a:p>
          <a:p>
            <a:r>
              <a:rPr lang="en-US" sz="1400" dirty="0"/>
              <a:t>Registration Coordinator</a:t>
            </a:r>
          </a:p>
        </p:txBody>
      </p:sp>
    </p:spTree>
    <p:extLst>
      <p:ext uri="{BB962C8B-B14F-4D97-AF65-F5344CB8AC3E}">
        <p14:creationId xmlns:p14="http://schemas.microsoft.com/office/powerpoint/2010/main" val="570556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1FE9F0535A0441983C4189B4BB1E6D" ma:contentTypeVersion="12" ma:contentTypeDescription="Create a new document." ma:contentTypeScope="" ma:versionID="3dcc653ef0b4c38af8bea34647ebc178">
  <xsd:schema xmlns:xsd="http://www.w3.org/2001/XMLSchema" xmlns:xs="http://www.w3.org/2001/XMLSchema" xmlns:p="http://schemas.microsoft.com/office/2006/metadata/properties" xmlns:ns2="767e98e2-4c16-4aa3-90df-0b1550744f7e" xmlns:ns3="ea2fcba5-5472-4c54-b56d-63d2085a6f0e" targetNamespace="http://schemas.microsoft.com/office/2006/metadata/properties" ma:root="true" ma:fieldsID="7411e5eecccfb090b2187ddc22e5acf3" ns2:_="" ns3:_="">
    <xsd:import namespace="767e98e2-4c16-4aa3-90df-0b1550744f7e"/>
    <xsd:import namespace="ea2fcba5-5472-4c54-b56d-63d2085a6f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e98e2-4c16-4aa3-90df-0b1550744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fcba5-5472-4c54-b56d-63d2085a6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8FF1B9-C8C2-49E6-90CA-8FA35FBDA84F}"/>
</file>

<file path=customXml/itemProps2.xml><?xml version="1.0" encoding="utf-8"?>
<ds:datastoreItem xmlns:ds="http://schemas.openxmlformats.org/officeDocument/2006/customXml" ds:itemID="{A6CF5983-397E-4582-9577-BB6A974CEA63}"/>
</file>

<file path=customXml/itemProps3.xml><?xml version="1.0" encoding="utf-8"?>
<ds:datastoreItem xmlns:ds="http://schemas.openxmlformats.org/officeDocument/2006/customXml" ds:itemID="{0133C544-6D74-4EC0-A31A-A05804DD25EF}"/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560</Words>
  <Application>Microsoft Office PowerPoint</Application>
  <PresentationFormat>On-screen Show (4:3)</PresentationFormat>
  <Paragraphs>90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Candara</vt:lpstr>
      <vt:lpstr>Gill Sans MT</vt:lpstr>
      <vt:lpstr>Times New Roman</vt:lpstr>
      <vt:lpstr>Verdana</vt:lpstr>
      <vt:lpstr>Wingdings</vt:lpstr>
      <vt:lpstr>Wingdings 2</vt:lpstr>
      <vt:lpstr>Solstice</vt:lpstr>
      <vt:lpstr>St. Clair – Detroit River System Initiative (SCDRSI)  Virtual  AGM 2020  Webinar #5</vt:lpstr>
      <vt:lpstr>PowerPoint Presentation</vt:lpstr>
      <vt:lpstr>PowerPoint Presentation</vt:lpstr>
      <vt:lpstr>PowerPoint Presentation</vt:lpstr>
      <vt:lpstr>Talk #1: Great Lakes Aquatic Habitat Framework SCDRS coastal wetlands and shoreline assessment project</vt:lpstr>
      <vt:lpstr>Talk #2: Wetland Restoration Projects</vt:lpstr>
      <vt:lpstr>PowerPoint Presentation</vt:lpstr>
      <vt:lpstr>PowerPoint Presentation</vt:lpstr>
    </vt:vector>
  </TitlesOfParts>
  <Company>DFO-MPO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Clair – Detroit River System Initiative (SCDRSI)  Virtual  AGM 2020  Webinar #2</dc:title>
  <dc:creator>Doka, Susan</dc:creator>
  <cp:lastModifiedBy>Selzer, Michelle (EGLE)</cp:lastModifiedBy>
  <cp:revision>41</cp:revision>
  <dcterms:created xsi:type="dcterms:W3CDTF">2020-05-25T15:34:58Z</dcterms:created>
  <dcterms:modified xsi:type="dcterms:W3CDTF">2020-11-23T21:10:53Z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SELZERM@michigan.gov</vt:lpwstr>
  </property>
  <property fmtid="{D5CDD505-2E9C-101B-9397-08002B2CF9AE}" pid="5" name="MSIP_Label_3a2fed65-62e7-46ea-af74-187e0c17143a_SetDate">
    <vt:lpwstr>2020-11-17T21:34:59.1995974Z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3aa8ff62-dc74-4527-b4bc-12932808f591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  <property fmtid="{D5CDD505-2E9C-101B-9397-08002B2CF9AE}" pid="11" name="ContentTypeId">
    <vt:lpwstr>0x010100F31FE9F0535A0441983C4189B4BB1E6D</vt:lpwstr>
  </property>
</Properties>
</file>